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el &amp; Untertite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i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6400">
                <a:solidFill>
                  <a:srgbClr val="3C9FF2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13" name="Titeltext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14" name="Textebene 1…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Foliennummer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ufzählungszeichen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Textebene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4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3 Stüc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Bild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ild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eschreibung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Zitat hier eingeben."/>
          <p:cNvSpPr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23" name="Christian Bauer"/>
          <p:cNvSpPr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24" name="Text"/>
          <p:cNvSpPr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Zitat 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Zitat hier eingeben."/>
          <p:cNvSpPr/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33" name="Bild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Christian Bauer"/>
          <p:cNvSpPr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35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ild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ie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12700">
              <a:spcBef>
                <a:spcPts val="0"/>
              </a:spcBef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6400">
                <a:solidFill>
                  <a:srgbClr val="3C9FF2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4" name="Titeltext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25" name="Textebene 1…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Foliennummer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&amp;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i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6400">
                <a:solidFill>
                  <a:srgbClr val="3C9FF2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34" name="Titeltext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35" name="Textebene 1…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6" name="Foliennummer"/>
          <p:cNvSpPr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- Mit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eltext"/>
          <p:cNvSpPr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44" name="Foliennummer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Vertik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i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6400">
                <a:solidFill>
                  <a:srgbClr val="3C9FF2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52" name="Bild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eltext"/>
          <p:cNvSpPr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54" name="Textebene 1…"/>
          <p:cNvSpPr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Foliennummer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4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3" name="Textebene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el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83" name="Textebene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Bild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eltext"/>
          <p:cNvSpPr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94" name="Textebene 1…"/>
          <p:cNvSpPr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5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6400">
                <a:solidFill>
                  <a:srgbClr val="3C9FF2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3" name="Titeltext"/>
          <p:cNvSpPr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Textebene 1…"/>
          <p:cNvSpPr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Foliennummer"/>
          <p:cNvSpPr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hyperlink" Target="mailto:zilong.Zhao@yahoo.de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ran.r-project.org/web/packages/kerasR/vignettes/introduction.html" TargetMode="External"/><Relationship Id="rId3" Type="http://schemas.openxmlformats.org/officeDocument/2006/relationships/hyperlink" Target="https://github.com/yahoo/TensorFlowOnSpark" TargetMode="External"/><Relationship Id="rId4" Type="http://schemas.openxmlformats.org/officeDocument/2006/relationships/hyperlink" Target="https://www.tensorflow.org/tfrc/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ontinuum.io/downloads" TargetMode="External"/><Relationship Id="rId3" Type="http://schemas.openxmlformats.org/officeDocument/2006/relationships/hyperlink" Target="https://storage.googleapis.com/tensorflow/mac/cpu/tensorflow-1.1.0-py3-none-any.whl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 + TensorFlow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cap="small" sz="29088"/>
            </a:lvl1pPr>
          </a:lstStyle>
          <a:p>
            <a:pPr/>
            <a:r>
              <a:t>R + TensorFlow</a:t>
            </a:r>
          </a:p>
        </p:txBody>
      </p:sp>
      <p:pic>
        <p:nvPicPr>
          <p:cNvPr id="16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6851" y="2511291"/>
            <a:ext cx="7379306" cy="5717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36739" y="2511291"/>
            <a:ext cx="6709053" cy="571794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Zilong Zhao, Data Scientist…"/>
          <p:cNvSpPr/>
          <p:nvPr/>
        </p:nvSpPr>
        <p:spPr>
          <a:xfrm>
            <a:off x="863744" y="12005554"/>
            <a:ext cx="582152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3600"/>
            </a:pPr>
            <a:r>
              <a:t>Zilong Zhao, Data Scientist</a:t>
            </a:r>
          </a:p>
          <a:p>
            <a:pPr>
              <a:spcBef>
                <a:spcPts val="0"/>
              </a:spcBef>
              <a:defRPr sz="3600"/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Zilong.Zhao@yahoo.de</a:t>
            </a:r>
          </a:p>
        </p:txBody>
      </p:sp>
      <p:sp>
        <p:nvSpPr>
          <p:cNvPr id="170" name="Mainz, 6. June 2017"/>
          <p:cNvSpPr/>
          <p:nvPr/>
        </p:nvSpPr>
        <p:spPr>
          <a:xfrm>
            <a:off x="20092692" y="12367504"/>
            <a:ext cx="360159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Mainz, 6. June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384" t="0" r="4384" b="0"/>
          <a:stretch>
            <a:fillRect/>
          </a:stretch>
        </p:blipFill>
        <p:spPr>
          <a:xfrm>
            <a:off x="0" y="0"/>
            <a:ext cx="9034868" cy="12046490"/>
          </a:xfrm>
          <a:prstGeom prst="rect">
            <a:avLst/>
          </a:prstGeom>
        </p:spPr>
      </p:pic>
      <p:sp>
        <p:nvSpPr>
          <p:cNvPr id="205" name="Iris flower dat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9594">
              <a:defRPr cap="none" sz="20907"/>
            </a:lvl1pPr>
          </a:lstStyle>
          <a:p>
            <a:pPr/>
            <a:r>
              <a:t>Iris flower data</a:t>
            </a:r>
          </a:p>
        </p:txBody>
      </p:sp>
      <p:sp>
        <p:nvSpPr>
          <p:cNvPr id="206" name="Demo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Demo</a:t>
            </a:r>
          </a:p>
        </p:txBody>
      </p:sp>
      <p:sp>
        <p:nvSpPr>
          <p:cNvPr id="207" name="Ronald Fisher, 17 February 1890 – 29 July 1962,…"/>
          <p:cNvSpPr/>
          <p:nvPr/>
        </p:nvSpPr>
        <p:spPr>
          <a:xfrm>
            <a:off x="199747" y="12288715"/>
            <a:ext cx="863536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</a:pPr>
            <a:r>
              <a:t>Ronald Fisher, 17 February 1890 – 29 July 1962, </a:t>
            </a:r>
          </a:p>
          <a:p>
            <a:pPr>
              <a:spcBef>
                <a:spcPts val="0"/>
              </a:spcBef>
            </a:pPr>
            <a:r>
              <a:t>british statistician and biologist.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he Iris example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The Iris example</a:t>
            </a:r>
          </a:p>
        </p:txBody>
      </p:sp>
      <p:sp>
        <p:nvSpPr>
          <p:cNvPr id="210" name="Dimension (150, 4+1)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cap="none" sz="7221"/>
            </a:lvl1pPr>
          </a:lstStyle>
          <a:p>
            <a:pPr/>
            <a:r>
              <a:t>Dimension (150, 4+1)</a:t>
            </a:r>
          </a:p>
        </p:txBody>
      </p:sp>
      <p:sp>
        <p:nvSpPr>
          <p:cNvPr id="211" name="Four features: sepal length, sepal width, petal length, petal width…"/>
          <p:cNvSpPr/>
          <p:nvPr>
            <p:ph type="body" sz="quarter" idx="1"/>
          </p:nvPr>
        </p:nvSpPr>
        <p:spPr>
          <a:xfrm>
            <a:off x="762000" y="3860800"/>
            <a:ext cx="11811000" cy="5013607"/>
          </a:xfrm>
          <a:prstGeom prst="rect">
            <a:avLst/>
          </a:prstGeom>
        </p:spPr>
        <p:txBody>
          <a:bodyPr/>
          <a:lstStyle/>
          <a:p>
            <a:pPr/>
            <a:r>
              <a:t>Four features: sepal length, sepal width, petal length, petal width</a:t>
            </a:r>
          </a:p>
          <a:p>
            <a:pPr/>
            <a:r>
              <a:t>Classification problem: 3 Categories of Iris species</a:t>
            </a:r>
          </a:p>
          <a:p>
            <a:pPr/>
            <a:r>
              <a:t>150 rows</a:t>
            </a:r>
          </a:p>
        </p:txBody>
      </p:sp>
      <p:pic>
        <p:nvPicPr>
          <p:cNvPr id="2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67030" y="1523633"/>
            <a:ext cx="3553353" cy="474049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Iris setosa"/>
          <p:cNvSpPr/>
          <p:nvPr/>
        </p:nvSpPr>
        <p:spPr>
          <a:xfrm>
            <a:off x="14623974" y="6378059"/>
            <a:ext cx="18394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Iris setosa</a:t>
            </a:r>
          </a:p>
        </p:txBody>
      </p:sp>
      <p:pic>
        <p:nvPicPr>
          <p:cNvPr id="21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14414" y="1907811"/>
            <a:ext cx="5109915" cy="383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ris versicolor"/>
          <p:cNvSpPr/>
          <p:nvPr/>
        </p:nvSpPr>
        <p:spPr>
          <a:xfrm>
            <a:off x="19857029" y="6378059"/>
            <a:ext cx="24246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Iris versicolor</a:t>
            </a:r>
          </a:p>
        </p:txBody>
      </p:sp>
      <p:pic>
        <p:nvPicPr>
          <p:cNvPr id="21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23372" y="7638170"/>
            <a:ext cx="4710257" cy="383243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Iris virginica"/>
          <p:cNvSpPr/>
          <p:nvPr/>
        </p:nvSpPr>
        <p:spPr>
          <a:xfrm>
            <a:off x="17381029" y="12108419"/>
            <a:ext cx="219494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Iris virginica</a:t>
            </a:r>
          </a:p>
        </p:txBody>
      </p:sp>
      <p:sp>
        <p:nvSpPr>
          <p:cNvPr id="218" name="Model &amp; Results"/>
          <p:cNvSpPr/>
          <p:nvPr/>
        </p:nvSpPr>
        <p:spPr>
          <a:xfrm>
            <a:off x="762000" y="9518058"/>
            <a:ext cx="11811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85165">
              <a:lnSpc>
                <a:spcPct val="80000"/>
              </a:lnSpc>
              <a:spcBef>
                <a:spcPts val="3200"/>
              </a:spcBef>
              <a:defRPr sz="7221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Model &amp; Results</a:t>
            </a:r>
          </a:p>
        </p:txBody>
      </p:sp>
      <p:sp>
        <p:nvSpPr>
          <p:cNvPr id="219" name="Fully-connected NN with two hidden layers (3, 3)…"/>
          <p:cNvSpPr/>
          <p:nvPr/>
        </p:nvSpPr>
        <p:spPr>
          <a:xfrm>
            <a:off x="762000" y="11177710"/>
            <a:ext cx="11811000" cy="248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96900" indent="-596900" defTabSz="775969">
              <a:spcBef>
                <a:spcPts val="36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759"/>
            </a:pPr>
            <a:r>
              <a:t>Fully-connected NN with two hidden layers (3, 3)</a:t>
            </a:r>
          </a:p>
          <a:p>
            <a:pPr marL="596900" indent="-596900" defTabSz="775969">
              <a:spcBef>
                <a:spcPts val="36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759"/>
            </a:pPr>
            <a:r>
              <a:t>Accuracy of prediction: 100% on 20% test data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ummary &amp; Outlook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Summary &amp; Outlook</a:t>
            </a:r>
          </a:p>
        </p:txBody>
      </p:sp>
      <p:sp>
        <p:nvSpPr>
          <p:cNvPr id="222" name="Coding with TensorFlow too complicated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cap="none" sz="7221"/>
            </a:lvl1pPr>
          </a:lstStyle>
          <a:p>
            <a:pPr/>
            <a:r>
              <a:t>Coding with TensorFlow too complicated?</a:t>
            </a:r>
          </a:p>
        </p:txBody>
      </p:sp>
      <p:sp>
        <p:nvSpPr>
          <p:cNvPr id="223" name="Keras, high-level API for Python. Built on top of TensorFlow and Theano…"/>
          <p:cNvSpPr/>
          <p:nvPr>
            <p:ph type="body" sz="quarter" idx="1"/>
          </p:nvPr>
        </p:nvSpPr>
        <p:spPr>
          <a:xfrm>
            <a:off x="762000" y="3860800"/>
            <a:ext cx="22860000" cy="2227798"/>
          </a:xfrm>
          <a:prstGeom prst="rect">
            <a:avLst/>
          </a:prstGeom>
        </p:spPr>
        <p:txBody>
          <a:bodyPr/>
          <a:lstStyle/>
          <a:p>
            <a:pPr marL="450850" indent="-450850" defTabSz="586104">
              <a:spcBef>
                <a:spcPts val="2700"/>
              </a:spcBef>
              <a:defRPr sz="3407"/>
            </a:pPr>
            <a:r>
              <a:t>Keras, high-level API for Python. Built on top of TensorFlow and Theano</a:t>
            </a:r>
          </a:p>
          <a:p>
            <a:pPr marL="450850" indent="-450850" defTabSz="586104">
              <a:spcBef>
                <a:spcPts val="2700"/>
              </a:spcBef>
              <a:defRPr sz="3407"/>
            </a:pPr>
            <a:r>
              <a:t>R Interface to the Keras Deep Learning Library (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https://cran.r-project.org/web/packages/kerasR/vignettes/introduction.html</a:t>
            </a:r>
            <a:r>
              <a:t>)</a:t>
            </a:r>
          </a:p>
        </p:txBody>
      </p:sp>
      <p:sp>
        <p:nvSpPr>
          <p:cNvPr id="224" name="TensorFlow on CPU too slow?"/>
          <p:cNvSpPr/>
          <p:nvPr/>
        </p:nvSpPr>
        <p:spPr>
          <a:xfrm>
            <a:off x="762000" y="76708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85165">
              <a:lnSpc>
                <a:spcPct val="80000"/>
              </a:lnSpc>
              <a:spcBef>
                <a:spcPts val="3200"/>
              </a:spcBef>
              <a:defRPr sz="7221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TensorFlow on CPU too slow?</a:t>
            </a:r>
          </a:p>
        </p:txBody>
      </p:sp>
      <p:sp>
        <p:nvSpPr>
          <p:cNvPr id="225" name="Have a try with NVIDIA GPU…"/>
          <p:cNvSpPr/>
          <p:nvPr/>
        </p:nvSpPr>
        <p:spPr>
          <a:xfrm>
            <a:off x="762000" y="9499449"/>
            <a:ext cx="22860000" cy="2227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defTabSz="495300">
              <a:spcBef>
                <a:spcPts val="23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80"/>
            </a:pPr>
            <a:r>
              <a:t>Have a try with NVIDIA GPU</a:t>
            </a:r>
          </a:p>
          <a:p>
            <a:pPr marL="381000" indent="-381000" defTabSz="495300">
              <a:spcBef>
                <a:spcPts val="23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80"/>
            </a:pPr>
            <a:r>
              <a:t>TensorFlowOnSpark (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https://github.com/yahoo/TensorFlowOnSpark</a:t>
            </a:r>
            <a:r>
              <a:t>)</a:t>
            </a:r>
          </a:p>
          <a:p>
            <a:pPr marL="381000" indent="-381000" defTabSz="495300">
              <a:spcBef>
                <a:spcPts val="23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80"/>
            </a:pPr>
            <a:r>
              <a:t>TensorFlow RESEARCH CLOUD with Google’s Cloud TPUs (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https://www.tensorflow.org/tfrc/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redit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Credits</a:t>
            </a:r>
          </a:p>
        </p:txBody>
      </p:sp>
      <p:sp>
        <p:nvSpPr>
          <p:cNvPr id="228" name="Wikipedia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Wikipedia</a:t>
            </a:r>
          </a:p>
          <a:p>
            <a:pPr/>
            <a:r>
              <a:t>GitHub</a:t>
            </a:r>
          </a:p>
          <a:p>
            <a:pPr/>
            <a:r>
              <a:t>YouTube</a:t>
            </a:r>
          </a:p>
          <a:p>
            <a:pPr/>
            <a:r>
              <a:t>CRAN</a:t>
            </a:r>
          </a:p>
          <a:p>
            <a:pPr/>
            <a:r>
              <a:t>Google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ds tim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Ads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Bildschirmfoto 2017-06-06 um 12.11.42.png" descr="Bildschirmfoto 2017-06-06 um 12.11.4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92" t="0" r="199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3" name="Lini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12700">
              <a:spcBef>
                <a:spcPts val="0"/>
              </a:spcBef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6400">
                <a:solidFill>
                  <a:srgbClr val="3C9FF2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Bildschirmfoto 2017-06-06 um 17.06.53.png" descr="Bildschirmfoto 2017-06-06 um 17.06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2052" y="338483"/>
            <a:ext cx="20519896" cy="1218739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MNIST handwritten database, by Yann LeCun"/>
          <p:cNvSpPr/>
          <p:nvPr/>
        </p:nvSpPr>
        <p:spPr>
          <a:xfrm>
            <a:off x="8279892" y="12817912"/>
            <a:ext cx="838657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MNIST handwritten database, by Yann LeCun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Bildschirmfoto 2017-06-06 um 17.09.59.png" descr="Bildschirmfoto 2017-06-06 um 17.09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466" y="783837"/>
            <a:ext cx="9924894" cy="1214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Bildschirmfoto 2017-06-06 um 17.10.11.png" descr="Bildschirmfoto 2017-06-06 um 17.10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0169" y="783837"/>
            <a:ext cx="9203278" cy="12148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Bildschirmfoto 2017-06-06 um 12.16.59.png" descr="Bildschirmfoto 2017-06-06 um 12.16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" y="384930"/>
            <a:ext cx="24146510" cy="12946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2346" y="3999029"/>
            <a:ext cx="7379307" cy="5717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is R?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What is R?</a:t>
            </a:r>
          </a:p>
        </p:txBody>
      </p:sp>
      <p:sp>
        <p:nvSpPr>
          <p:cNvPr id="175" name="R (programming language)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cap="none" sz="7221"/>
            </a:lvl1pPr>
          </a:lstStyle>
          <a:p>
            <a:pPr/>
            <a:r>
              <a:t>R (programming language)</a:t>
            </a:r>
          </a:p>
        </p:txBody>
      </p:sp>
      <p:sp>
        <p:nvSpPr>
          <p:cNvPr id="176" name="open source, GNU GPL v2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source, GNU GPL v2</a:t>
            </a:r>
          </a:p>
          <a:p>
            <a:pPr/>
            <a:r>
              <a:t>statistical computing, data analysis, data modelling</a:t>
            </a:r>
          </a:p>
          <a:p>
            <a:pPr/>
            <a:r>
              <a:t>Stable release: 3.4.0 (You Stupid Darkness)</a:t>
            </a:r>
          </a:p>
          <a:p>
            <a:pPr/>
            <a:r>
              <a:t>Example code:</a:t>
            </a:r>
          </a:p>
        </p:txBody>
      </p:sp>
      <p:sp>
        <p:nvSpPr>
          <p:cNvPr id="177" name="&gt; x &lt;- c(0, -1, 1, -2, 2)…"/>
          <p:cNvSpPr/>
          <p:nvPr/>
        </p:nvSpPr>
        <p:spPr>
          <a:xfrm>
            <a:off x="1424818" y="9432708"/>
            <a:ext cx="6058868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 x &lt;- c(0, -1, 1, -2, 2)</a:t>
            </a:r>
          </a:p>
          <a:p>
            <a:pPr>
              <a:spcBef>
                <a:spcPts val="0"/>
              </a:spcBef>
              <a:defRPr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 y &lt;- x^2</a:t>
            </a:r>
          </a:p>
          <a:p>
            <a:pPr>
              <a:spcBef>
                <a:spcPts val="0"/>
              </a:spcBef>
              <a:defRPr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 y</a:t>
            </a:r>
          </a:p>
          <a:p>
            <a:pPr>
              <a:spcBef>
                <a:spcPts val="0"/>
              </a:spcBef>
              <a:defRPr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[1] 0 1 1 4 4</a:t>
            </a:r>
          </a:p>
          <a:p>
            <a:pPr>
              <a:spcBef>
                <a:spcPts val="0"/>
              </a:spcBef>
              <a:defRPr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 mean(y)</a:t>
            </a:r>
          </a:p>
          <a:p>
            <a:pPr>
              <a:spcBef>
                <a:spcPts val="0"/>
              </a:spcBef>
              <a:defRPr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[1]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1317" y="2306281"/>
            <a:ext cx="10681366" cy="9103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hat is TensorFlow?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What is TensorFlow?</a:t>
            </a:r>
          </a:p>
        </p:txBody>
      </p:sp>
      <p:pic>
        <p:nvPicPr>
          <p:cNvPr id="182" name="TensorFlow- Open source machine learning-2.mp4" descr="TensorFlow- Open source machine learning-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815411" y="2254619"/>
            <a:ext cx="18753178" cy="10548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85000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bout TensorFlow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About TensorFlow</a:t>
            </a:r>
          </a:p>
        </p:txBody>
      </p:sp>
      <p:sp>
        <p:nvSpPr>
          <p:cNvPr id="185" name="A software library for machine intelligence from Goog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cap="none" sz="7221"/>
            </a:lvl1pPr>
          </a:lstStyle>
          <a:p>
            <a:pPr/>
            <a:r>
              <a:t>A software library for machine intelligence from Google</a:t>
            </a:r>
          </a:p>
        </p:txBody>
      </p:sp>
      <p:sp>
        <p:nvSpPr>
          <p:cNvPr id="186" name="Developed by the Google brain team, open source since Nov. 9th, 2015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3000"/>
              </a:spcBef>
              <a:defRPr sz="3792"/>
            </a:pPr>
            <a:r>
              <a:t>Developed by the Google brain team, open source since Nov. 9th, 2015</a:t>
            </a:r>
          </a:p>
          <a:p>
            <a:pPr marL="501650" indent="-501650" defTabSz="652145">
              <a:spcBef>
                <a:spcPts val="3000"/>
              </a:spcBef>
              <a:defRPr sz="3792"/>
            </a:pPr>
            <a:r>
              <a:t>Scalable for cross-platform such as CPUs or GPUs in servers, desktops and also capable on mobile devices</a:t>
            </a:r>
          </a:p>
          <a:p>
            <a:pPr marL="501650" indent="-501650" defTabSz="652145">
              <a:spcBef>
                <a:spcPts val="3000"/>
              </a:spcBef>
              <a:defRPr sz="3792"/>
            </a:pPr>
            <a:r>
              <a:t>Currently used for both research and production</a:t>
            </a:r>
          </a:p>
          <a:p>
            <a:pPr marL="501650" indent="-501650" defTabSz="652145">
              <a:spcBef>
                <a:spcPts val="3000"/>
              </a:spcBef>
              <a:defRPr sz="3792"/>
            </a:pPr>
            <a:r>
              <a:t>Stable release: 1.1</a:t>
            </a:r>
          </a:p>
          <a:p>
            <a:pPr marL="501650" indent="-501650" defTabSz="652145">
              <a:spcBef>
                <a:spcPts val="3000"/>
              </a:spcBef>
              <a:defRPr sz="3792"/>
            </a:pPr>
            <a:r>
              <a:t>native for Python, now available for Java, Go, C and R</a:t>
            </a:r>
          </a:p>
          <a:p>
            <a:pPr marL="501650" indent="-501650" defTabSz="652145">
              <a:spcBef>
                <a:spcPts val="3000"/>
              </a:spcBef>
              <a:defRPr sz="3792"/>
            </a:pPr>
            <a:r>
              <a:t>Simple installation for Python: </a:t>
            </a:r>
          </a:p>
          <a:p>
            <a:pPr lvl="1" marL="1003300" indent="-501650" defTabSz="652145">
              <a:spcBef>
                <a:spcPts val="3000"/>
              </a:spcBef>
              <a:buChar char="✓"/>
              <a:defRPr sz="3792"/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$ pip install tensorflow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1003300" indent="-501650" defTabSz="652145">
              <a:spcBef>
                <a:spcPts val="3000"/>
              </a:spcBef>
              <a:buChar char="✓"/>
              <a:defRPr sz="3792"/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$ pip install tensorflow-gpu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Installation (Mac OS X)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Installation (Mac OS X)</a:t>
            </a:r>
          </a:p>
        </p:txBody>
      </p:sp>
      <p:sp>
        <p:nvSpPr>
          <p:cNvPr id="189" name="How to install TensorFlow with R API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cap="none" sz="7221"/>
            </a:lvl1pPr>
          </a:lstStyle>
          <a:p>
            <a:pPr/>
            <a:r>
              <a:t>How to install TensorFlow with R API?</a:t>
            </a:r>
          </a:p>
        </p:txBody>
      </p:sp>
      <p:sp>
        <p:nvSpPr>
          <p:cNvPr id="190" name="Requirements: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Requirements:</a:t>
            </a:r>
          </a:p>
          <a:p>
            <a:pPr lvl="1">
              <a:buChar char="✓"/>
              <a:defRPr sz="3600"/>
            </a:pPr>
            <a:r>
              <a:t>Anaconda Python (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https://www.continuum.io/downloads</a:t>
            </a:r>
            <a:r>
              <a:t>)</a:t>
            </a:r>
          </a:p>
          <a:p>
            <a:pPr lvl="1">
              <a:buChar char="✓"/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pip install -–upgrade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https://storage.googleapis.com/tensorflow/mac/cpu/tensorflow-1.1.0-py3-none-any.whl</a:t>
            </a:r>
          </a:p>
          <a:p>
            <a:pPr lvl="1">
              <a:buChar char="✓"/>
              <a:defRPr sz="3600"/>
            </a:pPr>
            <a:r>
              <a:t>add following lines in BASH</a:t>
            </a:r>
          </a:p>
          <a:p>
            <a:pPr lvl="2">
              <a:buChar char="✓"/>
              <a:defRPr sz="3600"/>
            </a:pPr>
          </a:p>
          <a:p>
            <a:pPr lvl="1">
              <a:buChar char="✓"/>
              <a:defRPr sz="3600"/>
            </a:pPr>
            <a:r>
              <a:t>R for Mac OS X</a:t>
            </a:r>
          </a:p>
        </p:txBody>
      </p:sp>
      <p:sp>
        <p:nvSpPr>
          <p:cNvPr id="191" name="# added by Anaconda3 4.3.1 installer…"/>
          <p:cNvSpPr/>
          <p:nvPr/>
        </p:nvSpPr>
        <p:spPr>
          <a:xfrm>
            <a:off x="4713795" y="8771687"/>
            <a:ext cx="1305141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added by Anaconda3 4.3.1 installer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export PATH="/Users/Zilong/anaconda3/bin:$PATH"</a:t>
            </a:r>
          </a:p>
        </p:txBody>
      </p:sp>
      <p:sp>
        <p:nvSpPr>
          <p:cNvPr id="192" name="devtools::install_github(„rstudio/tensorflow“)…"/>
          <p:cNvSpPr/>
          <p:nvPr/>
        </p:nvSpPr>
        <p:spPr>
          <a:xfrm>
            <a:off x="4734780" y="11029429"/>
            <a:ext cx="1300944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360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33333"/>
                </a:solidFill>
              </a:rPr>
              <a:t>devtools</a:t>
            </a:r>
            <a:r>
              <a:rPr>
                <a:solidFill>
                  <a:srgbClr val="687687"/>
                </a:solidFill>
              </a:rPr>
              <a:t>::</a:t>
            </a:r>
            <a:r>
              <a:rPr>
                <a:solidFill>
                  <a:srgbClr val="333333"/>
                </a:solidFill>
              </a:rPr>
              <a:t>install_github</a:t>
            </a:r>
            <a:r>
              <a:rPr>
                <a:solidFill>
                  <a:srgbClr val="687687"/>
                </a:solidFill>
              </a:rPr>
              <a:t>(</a:t>
            </a:r>
            <a:r>
              <a:t>„rstudio/tensorflow“</a:t>
            </a:r>
            <a:r>
              <a:rPr>
                <a:solidFill>
                  <a:srgbClr val="687687"/>
                </a:solidFill>
              </a:rPr>
              <a:t>)</a:t>
            </a:r>
            <a:endParaRPr>
              <a:solidFill>
                <a:srgbClr val="687687"/>
              </a:solidFill>
            </a:endParaRPr>
          </a:p>
          <a:p>
            <a:pPr defTabSz="457200">
              <a:spcBef>
                <a:spcPts val="0"/>
              </a:spcBef>
              <a:defRPr sz="3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FF"/>
                </a:solidFill>
              </a:rPr>
              <a:t>library</a:t>
            </a:r>
            <a:r>
              <a:rPr>
                <a:solidFill>
                  <a:srgbClr val="687687"/>
                </a:solidFill>
              </a:rPr>
              <a:t>(</a:t>
            </a:r>
            <a:r>
              <a:t>tensorflow</a:t>
            </a:r>
            <a:r>
              <a:rPr>
                <a:solidFill>
                  <a:srgbClr val="687687"/>
                </a:solidFill>
              </a:rPr>
              <a:t>)</a:t>
            </a:r>
          </a:p>
          <a:p>
            <a:pPr defTabSz="457200">
              <a:spcBef>
                <a:spcPts val="0"/>
              </a:spcBef>
              <a:defRPr sz="3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install_tensorflow</a:t>
            </a:r>
            <a:r>
              <a:rPr>
                <a:solidFill>
                  <a:srgbClr val="687687"/>
                </a:solidFill>
              </a:rPr>
              <a:t>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at’s it!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cap="none" sz="29088"/>
            </a:lvl1pPr>
          </a:lstStyle>
          <a:p>
            <a:pPr/>
            <a:r>
              <a:t>That’s it!</a:t>
            </a:r>
          </a:p>
        </p:txBody>
      </p:sp>
      <p:pic>
        <p:nvPicPr>
          <p:cNvPr id="19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6851" y="2511291"/>
            <a:ext cx="7379306" cy="5717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36739" y="2511291"/>
            <a:ext cx="6709053" cy="5717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nsorFlow in R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small"/>
            </a:lvl1pPr>
          </a:lstStyle>
          <a:p>
            <a:pPr/>
            <a:r>
              <a:t>TensorFlow in R</a:t>
            </a:r>
          </a:p>
        </p:txBody>
      </p:sp>
      <p:sp>
        <p:nvSpPr>
          <p:cNvPr id="199" name="Hello, TensorFlow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cap="none" sz="7221"/>
            </a:lvl1pPr>
          </a:lstStyle>
          <a:p>
            <a:pPr/>
            <a:r>
              <a:t>Hello, TensorFlow!</a:t>
            </a:r>
          </a:p>
        </p:txBody>
      </p:sp>
      <p:sp>
        <p:nvSpPr>
          <p:cNvPr id="200" name="Python (IPython console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(IPython console)</a:t>
            </a:r>
          </a:p>
          <a:p>
            <a:pPr/>
          </a:p>
          <a:p>
            <a:pPr/>
          </a:p>
          <a:p>
            <a:pPr/>
          </a:p>
          <a:p>
            <a:pPr/>
            <a:r>
              <a:t>R</a:t>
            </a:r>
          </a:p>
        </p:txBody>
      </p:sp>
      <p:sp>
        <p:nvSpPr>
          <p:cNvPr id="201" name="In [1]: import tensorflow as tf…"/>
          <p:cNvSpPr/>
          <p:nvPr/>
        </p:nvSpPr>
        <p:spPr>
          <a:xfrm>
            <a:off x="1490126" y="5348602"/>
            <a:ext cx="13877181" cy="2705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3600">
                <a:solidFill>
                  <a:srgbClr val="3C9FF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34A327"/>
                </a:solidFill>
              </a:rPr>
              <a:t>In [</a:t>
            </a:r>
            <a:r>
              <a:rPr>
                <a:solidFill>
                  <a:srgbClr val="2EE721"/>
                </a:solidFill>
              </a:rPr>
              <a:t>1</a:t>
            </a:r>
            <a:r>
              <a:rPr b="0">
                <a:solidFill>
                  <a:srgbClr val="34A327"/>
                </a:solidFill>
              </a:rPr>
              <a:t>]: </a:t>
            </a:r>
            <a:r>
              <a:rPr>
                <a:solidFill>
                  <a:srgbClr val="34A327"/>
                </a:solidFill>
              </a:rPr>
              <a:t>import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tensorflow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4A327"/>
                </a:solidFill>
              </a:rPr>
              <a:t>as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tf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4A327"/>
                </a:solidFill>
              </a:rPr>
              <a:t>In [</a:t>
            </a:r>
            <a:r>
              <a:rPr b="1">
                <a:solidFill>
                  <a:srgbClr val="2EE721"/>
                </a:solidFill>
              </a:rPr>
              <a:t>2</a:t>
            </a:r>
            <a:r>
              <a:rPr>
                <a:solidFill>
                  <a:srgbClr val="34A327"/>
                </a:solidFill>
              </a:rPr>
              <a:t>]: </a:t>
            </a:r>
            <a:r>
              <a:t>sess = tf.Session()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4A327"/>
                </a:solidFill>
              </a:rPr>
              <a:t>In [</a:t>
            </a:r>
            <a:r>
              <a:rPr b="1">
                <a:solidFill>
                  <a:srgbClr val="2EE721"/>
                </a:solidFill>
              </a:rPr>
              <a:t>3</a:t>
            </a:r>
            <a:r>
              <a:rPr>
                <a:solidFill>
                  <a:srgbClr val="34A327"/>
                </a:solidFill>
              </a:rPr>
              <a:t>]: </a:t>
            </a:r>
            <a:r>
              <a:t>hello = tf.constant(</a:t>
            </a:r>
            <a:r>
              <a:rPr>
                <a:solidFill>
                  <a:srgbClr val="CD7923"/>
                </a:solidFill>
              </a:rPr>
              <a:t>"Hello, TensorFlow!"</a:t>
            </a:r>
            <a:r>
              <a:t>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4A327"/>
                </a:solidFill>
              </a:rPr>
              <a:t>In [</a:t>
            </a:r>
            <a:r>
              <a:rPr b="1">
                <a:solidFill>
                  <a:srgbClr val="2EE721"/>
                </a:solidFill>
              </a:rPr>
              <a:t>5</a:t>
            </a:r>
            <a:r>
              <a:rPr>
                <a:solidFill>
                  <a:srgbClr val="34A327"/>
                </a:solidFill>
              </a:rPr>
              <a:t>]: </a:t>
            </a:r>
            <a:r>
              <a:t>sess.run(hello)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23622"/>
                </a:solidFill>
              </a:rPr>
              <a:t>Out[</a:t>
            </a:r>
            <a:r>
              <a:rPr b="1">
                <a:solidFill>
                  <a:srgbClr val="FF3B1E"/>
                </a:solidFill>
              </a:rPr>
              <a:t>5</a:t>
            </a:r>
            <a:r>
              <a:rPr>
                <a:solidFill>
                  <a:srgbClr val="B23622"/>
                </a:solidFill>
              </a:rPr>
              <a:t>]: </a:t>
            </a:r>
            <a:r>
              <a:t>b'Hello, TensorFlow!'</a:t>
            </a:r>
          </a:p>
        </p:txBody>
      </p:sp>
      <p:sp>
        <p:nvSpPr>
          <p:cNvPr id="202" name="&gt; library(&quot;tensorflow&quot;)…"/>
          <p:cNvSpPr/>
          <p:nvPr/>
        </p:nvSpPr>
        <p:spPr>
          <a:xfrm>
            <a:off x="1488308" y="10475824"/>
            <a:ext cx="12460711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 library("tensorflow")</a:t>
            </a:r>
          </a:p>
          <a:p>
            <a:pPr>
              <a:spcBef>
                <a:spcPts val="0"/>
              </a:spcBef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 sess = tf$Session()</a:t>
            </a:r>
          </a:p>
          <a:p>
            <a:pPr>
              <a:spcBef>
                <a:spcPts val="0"/>
              </a:spcBef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 hello &lt;- tf$constant("Hello, TensorFlow!")</a:t>
            </a:r>
          </a:p>
          <a:p>
            <a:pPr>
              <a:spcBef>
                <a:spcPts val="0"/>
              </a:spcBef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 sess$run(hello)</a:t>
            </a:r>
          </a:p>
          <a:p>
            <a:pPr>
              <a:spcBef>
                <a:spcPts val="0"/>
              </a:spcBef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b'Hello, TensorFlow!'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